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08EF623-E329-4415-A43D-F650085627A6}">
  <a:tblStyle styleId="{008EF623-E329-4415-A43D-F650085627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cd7605f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cd7605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ef2c4af7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ef2c4af7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cd7605f4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cd7605f4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cd7605f4a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cd7605f4a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d7605f4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cd7605f4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cd7605f4a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cd7605f4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d7605f4a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d7605f4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cd7605f4a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cd7605f4a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cd7605f4a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cd7605f4a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cd7605f4a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cd7605f4a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cd7605f4a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cd7605f4a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cd7605f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cd7605f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cd7605f4a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cd7605f4a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cd7605f4a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cd7605f4a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cd7605f4a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cd7605f4a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cd7605f4a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cd7605f4a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cd7605f4a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cd7605f4a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ce2d85f7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ce2d85f7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cd7605f4a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cd7605f4a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cd7605f4a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cd7605f4a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cd7605f4a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cd7605f4a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cd7605f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cd7605f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cd7605f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cd7605f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cd7605f4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cd7605f4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ef2c4af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ef2c4af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d7605f4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d7605f4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ef2c4af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ef2c4af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8.png"/><Relationship Id="rId13" Type="http://schemas.openxmlformats.org/officeDocument/2006/relationships/image" Target="../media/image1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6.png"/><Relationship Id="rId15" Type="http://schemas.openxmlformats.org/officeDocument/2006/relationships/image" Target="../media/image24.png"/><Relationship Id="rId14" Type="http://schemas.openxmlformats.org/officeDocument/2006/relationships/image" Target="../media/image9.png"/><Relationship Id="rId16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Relationship Id="rId8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8.png"/><Relationship Id="rId13" Type="http://schemas.openxmlformats.org/officeDocument/2006/relationships/image" Target="../media/image1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6.png"/><Relationship Id="rId15" Type="http://schemas.openxmlformats.org/officeDocument/2006/relationships/image" Target="../media/image24.png"/><Relationship Id="rId14" Type="http://schemas.openxmlformats.org/officeDocument/2006/relationships/image" Target="../media/image9.png"/><Relationship Id="rId16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8.png"/><Relationship Id="rId13" Type="http://schemas.openxmlformats.org/officeDocument/2006/relationships/image" Target="../media/image1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6.png"/><Relationship Id="rId15" Type="http://schemas.openxmlformats.org/officeDocument/2006/relationships/image" Target="../media/image24.png"/><Relationship Id="rId14" Type="http://schemas.openxmlformats.org/officeDocument/2006/relationships/image" Target="../media/image9.png"/><Relationship Id="rId16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8.png"/><Relationship Id="rId13" Type="http://schemas.openxmlformats.org/officeDocument/2006/relationships/image" Target="../media/image1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6.png"/><Relationship Id="rId15" Type="http://schemas.openxmlformats.org/officeDocument/2006/relationships/image" Target="../media/image24.png"/><Relationship Id="rId14" Type="http://schemas.openxmlformats.org/officeDocument/2006/relationships/image" Target="../media/image9.png"/><Relationship Id="rId16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8.png"/><Relationship Id="rId13" Type="http://schemas.openxmlformats.org/officeDocument/2006/relationships/image" Target="../media/image1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6.png"/><Relationship Id="rId15" Type="http://schemas.openxmlformats.org/officeDocument/2006/relationships/image" Target="../media/image24.png"/><Relationship Id="rId14" Type="http://schemas.openxmlformats.org/officeDocument/2006/relationships/image" Target="../media/image9.png"/><Relationship Id="rId16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cbsnews.com/news/amazon-face-detection-technology-shows-gender-racial-bias-researchers-say/" TargetMode="External"/><Relationship Id="rId4" Type="http://schemas.openxmlformats.org/officeDocument/2006/relationships/hyperlink" Target="http://ciml.info/dl/v0_9/ciml-v0_9-ch06.pdf" TargetMode="External"/><Relationship Id="rId5" Type="http://schemas.openxmlformats.org/officeDocument/2006/relationships/hyperlink" Target="http://www.scss.tcd.ie/publications/tech-reports/reports.00/TCD-CS-2000-58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59950" y="1914563"/>
            <a:ext cx="62241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Racial and Gender Bias in AI</a:t>
            </a:r>
            <a:endParaRPr sz="3600"/>
          </a:p>
        </p:txBody>
      </p:sp>
      <p:sp>
        <p:nvSpPr>
          <p:cNvPr id="55" name="Google Shape;55;p13"/>
          <p:cNvSpPr txBox="1"/>
          <p:nvPr/>
        </p:nvSpPr>
        <p:spPr>
          <a:xfrm>
            <a:off x="3862800" y="2813438"/>
            <a:ext cx="14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Junhong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2"/>
          <p:cNvCxnSpPr/>
          <p:nvPr/>
        </p:nvCxnSpPr>
        <p:spPr>
          <a:xfrm>
            <a:off x="1116300" y="4566397"/>
            <a:ext cx="69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2"/>
          <p:cNvCxnSpPr/>
          <p:nvPr/>
        </p:nvCxnSpPr>
        <p:spPr>
          <a:xfrm rot="10800000">
            <a:off x="1628586" y="795954"/>
            <a:ext cx="0" cy="40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822" y="1527242"/>
            <a:ext cx="577384" cy="58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520" y="1801459"/>
            <a:ext cx="528378" cy="53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195" y="1212835"/>
            <a:ext cx="528374" cy="53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2538" y="3066215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7913" y="3333374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1246" y="2590117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3841" y="2442060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152" y="3120620"/>
            <a:ext cx="577395" cy="631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2"/>
          <p:cNvCxnSpPr/>
          <p:nvPr/>
        </p:nvCxnSpPr>
        <p:spPr>
          <a:xfrm flipH="1" rot="10800000">
            <a:off x="3300494" y="912750"/>
            <a:ext cx="1851300" cy="408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5810" y="2563726"/>
            <a:ext cx="631673" cy="63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0776" y="3310216"/>
            <a:ext cx="661013" cy="65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41468" y="3195417"/>
            <a:ext cx="661013" cy="67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0666" y="3671873"/>
            <a:ext cx="661013" cy="69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0549" y="2590129"/>
            <a:ext cx="631670" cy="6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59244" y="1220208"/>
            <a:ext cx="577416" cy="52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17445" y="1851477"/>
            <a:ext cx="661013" cy="59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62248" y="2228128"/>
            <a:ext cx="631670" cy="56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1628" y="2495934"/>
            <a:ext cx="528374" cy="52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22267" y="2332548"/>
            <a:ext cx="661014" cy="61177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519600" y="151850"/>
            <a:ext cx="8104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How does facial recognition work?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7327000" y="4632475"/>
            <a:ext cx="1148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Nose size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484475" y="849500"/>
            <a:ext cx="1002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570875" y="795950"/>
            <a:ext cx="829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beauty</a:t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5508525" y="749950"/>
            <a:ext cx="3145800" cy="1473300"/>
          </a:xfrm>
          <a:prstGeom prst="wedgeRectCallout">
            <a:avLst>
              <a:gd fmla="val -76794" name="adj1"/>
              <a:gd fmla="val 455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goal of facial recognition is to find the best line that separates the dataset. </a:t>
            </a:r>
            <a:endParaRPr sz="1800"/>
          </a:p>
        </p:txBody>
      </p:sp>
      <p:sp>
        <p:nvSpPr>
          <p:cNvPr id="167" name="Google Shape;167;p22"/>
          <p:cNvSpPr/>
          <p:nvPr/>
        </p:nvSpPr>
        <p:spPr>
          <a:xfrm>
            <a:off x="265475" y="3028625"/>
            <a:ext cx="3090300" cy="1453500"/>
          </a:xfrm>
          <a:prstGeom prst="wedgeRectCallout">
            <a:avLst>
              <a:gd fmla="val 66186" name="adj1"/>
              <a:gd fmla="val -9061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assume that the decision boundary can be expressed as linear combinations of the features.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w1*(Nose size)+w2*(beauty)+100=0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1134900" y="909050"/>
            <a:ext cx="2349300" cy="36171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3"/>
          <p:cNvCxnSpPr/>
          <p:nvPr/>
        </p:nvCxnSpPr>
        <p:spPr>
          <a:xfrm>
            <a:off x="1116300" y="4566397"/>
            <a:ext cx="69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3"/>
          <p:cNvCxnSpPr/>
          <p:nvPr/>
        </p:nvCxnSpPr>
        <p:spPr>
          <a:xfrm rot="10800000">
            <a:off x="1628586" y="795954"/>
            <a:ext cx="0" cy="40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3"/>
          <p:cNvCxnSpPr/>
          <p:nvPr/>
        </p:nvCxnSpPr>
        <p:spPr>
          <a:xfrm flipH="1" rot="10800000">
            <a:off x="3300494" y="912750"/>
            <a:ext cx="1851300" cy="408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3"/>
          <p:cNvSpPr txBox="1"/>
          <p:nvPr/>
        </p:nvSpPr>
        <p:spPr>
          <a:xfrm>
            <a:off x="519600" y="151850"/>
            <a:ext cx="8104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How does facial recognition work?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7327000" y="4632475"/>
            <a:ext cx="9663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nose</a:t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484475" y="849500"/>
            <a:ext cx="1002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570875" y="795950"/>
            <a:ext cx="829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beauty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 rot="5400000">
            <a:off x="2492700" y="1904250"/>
            <a:ext cx="3617100" cy="1634100"/>
          </a:xfrm>
          <a:prstGeom prst="rtTriangle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 rot="-5400000">
            <a:off x="2565450" y="1897175"/>
            <a:ext cx="3617100" cy="1634100"/>
          </a:xfrm>
          <a:prstGeom prst="rtTriangle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5191050" y="905663"/>
            <a:ext cx="2349300" cy="36171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13" y="1230238"/>
            <a:ext cx="829500" cy="7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738" y="1283813"/>
            <a:ext cx="685657" cy="6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809675" y="2415775"/>
            <a:ext cx="2342700" cy="13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Faces in red region are classified as females</a:t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5574975" y="1068475"/>
            <a:ext cx="2342700" cy="13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Faces in blue region are classified as males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713" y="1474362"/>
            <a:ext cx="829500" cy="7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113" y="3030762"/>
            <a:ext cx="685657" cy="6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/>
        </p:nvSpPr>
        <p:spPr>
          <a:xfrm>
            <a:off x="358500" y="1236525"/>
            <a:ext cx="8427000" cy="3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machine learning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 sz="3000"/>
              <a:t>How does facial recognition work?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What does “AI is biased” mean?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to fix biased AI?</a:t>
            </a:r>
            <a:endParaRPr sz="3000"/>
          </a:p>
        </p:txBody>
      </p:sp>
      <p:sp>
        <p:nvSpPr>
          <p:cNvPr id="194" name="Google Shape;194;p24"/>
          <p:cNvSpPr txBox="1"/>
          <p:nvPr/>
        </p:nvSpPr>
        <p:spPr>
          <a:xfrm>
            <a:off x="301325" y="322125"/>
            <a:ext cx="8427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Roadmap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358500" y="1236525"/>
            <a:ext cx="8427000" cy="3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machine learning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 sz="3000"/>
              <a:t>The math behind the magic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What does “AI is biased” mean?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to fix biased AI?</a:t>
            </a:r>
            <a:endParaRPr sz="3000"/>
          </a:p>
        </p:txBody>
      </p:sp>
      <p:sp>
        <p:nvSpPr>
          <p:cNvPr id="200" name="Google Shape;200;p25"/>
          <p:cNvSpPr txBox="1"/>
          <p:nvPr/>
        </p:nvSpPr>
        <p:spPr>
          <a:xfrm>
            <a:off x="301325" y="322125"/>
            <a:ext cx="8427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Roadmap</a:t>
            </a:r>
            <a:endParaRPr sz="3000"/>
          </a:p>
        </p:txBody>
      </p:sp>
      <p:sp>
        <p:nvSpPr>
          <p:cNvPr id="201" name="Google Shape;201;p25"/>
          <p:cNvSpPr/>
          <p:nvPr/>
        </p:nvSpPr>
        <p:spPr>
          <a:xfrm>
            <a:off x="5010750" y="2827275"/>
            <a:ext cx="3324900" cy="1917900"/>
          </a:xfrm>
          <a:prstGeom prst="wedgeRectCallout">
            <a:avLst>
              <a:gd fmla="val -73953" name="adj1"/>
              <a:gd fmla="val -56229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 is okay to completely ignore this part. The point of this section is to briefly show you how computer can figure out the best fitting line.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/>
        </p:nvSpPr>
        <p:spPr>
          <a:xfrm>
            <a:off x="477850" y="212375"/>
            <a:ext cx="7911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The math behind the magic</a:t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623825" y="836275"/>
            <a:ext cx="2794200" cy="16923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first I’m gonna label male as 0 and female as 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face x, y should be 0 if it’s male, otherwise 1.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915850" y="1015475"/>
            <a:ext cx="2794200" cy="1692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assume y can be represented by linear combination of the features x 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925" y="909275"/>
            <a:ext cx="1661675" cy="6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/>
        </p:nvSpPr>
        <p:spPr>
          <a:xfrm>
            <a:off x="5873525" y="836275"/>
            <a:ext cx="2873700" cy="1831800"/>
          </a:xfrm>
          <a:prstGeom prst="wedgeRectCallout">
            <a:avLst>
              <a:gd fmla="val -68937" name="adj1"/>
              <a:gd fmla="val -30076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good because y is either 0 or 1. But theta transpose x can be any value.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6059375" y="1407000"/>
            <a:ext cx="2920200" cy="1878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nice function that maps from any real value to a value between 0 and 1? =&gt; Sigmoid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75" y="2813975"/>
            <a:ext cx="4226453" cy="21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050" y="3532825"/>
            <a:ext cx="3632175" cy="12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/>
          <p:nvPr/>
        </p:nvSpPr>
        <p:spPr>
          <a:xfrm>
            <a:off x="5418675" y="3633600"/>
            <a:ext cx="1770900" cy="42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to be female</a:t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5383400" y="4127425"/>
            <a:ext cx="1629900" cy="39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to be male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/>
        </p:nvSpPr>
        <p:spPr>
          <a:xfrm>
            <a:off x="477850" y="212375"/>
            <a:ext cx="7911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The math behind the magic</a:t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617225" y="955700"/>
            <a:ext cx="2814000" cy="1506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lots of dataset. We want to maximize the likelihood to observe what we observe. 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093" y="955692"/>
            <a:ext cx="661013" cy="67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101" y="1675849"/>
            <a:ext cx="661000" cy="72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267" y="1000061"/>
            <a:ext cx="661014" cy="61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5276" y="1729398"/>
            <a:ext cx="661000" cy="66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5400" y="1000050"/>
            <a:ext cx="734908" cy="2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7"/>
          <p:cNvCxnSpPr/>
          <p:nvPr/>
        </p:nvCxnSpPr>
        <p:spPr>
          <a:xfrm>
            <a:off x="4804100" y="1305950"/>
            <a:ext cx="5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8" name="Google Shape;22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1125" y="1000050"/>
            <a:ext cx="591875" cy="33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7"/>
          <p:cNvCxnSpPr/>
          <p:nvPr/>
        </p:nvCxnSpPr>
        <p:spPr>
          <a:xfrm>
            <a:off x="7101125" y="1364400"/>
            <a:ext cx="5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1125" y="1782925"/>
            <a:ext cx="591875" cy="33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7"/>
          <p:cNvCxnSpPr/>
          <p:nvPr/>
        </p:nvCxnSpPr>
        <p:spPr>
          <a:xfrm>
            <a:off x="7101125" y="2147275"/>
            <a:ext cx="5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2" name="Google Shape;23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700" y="1795987"/>
            <a:ext cx="734908" cy="2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7"/>
          <p:cNvCxnSpPr/>
          <p:nvPr/>
        </p:nvCxnSpPr>
        <p:spPr>
          <a:xfrm>
            <a:off x="4831400" y="2101888"/>
            <a:ext cx="5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7"/>
          <p:cNvSpPr txBox="1"/>
          <p:nvPr/>
        </p:nvSpPr>
        <p:spPr>
          <a:xfrm>
            <a:off x="5494077" y="1116600"/>
            <a:ext cx="660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1-0.3</a:t>
            </a:r>
            <a:endParaRPr/>
          </a:p>
        </p:txBody>
      </p:sp>
      <p:sp>
        <p:nvSpPr>
          <p:cNvPr id="235" name="Google Shape;235;p27"/>
          <p:cNvSpPr txBox="1"/>
          <p:nvPr/>
        </p:nvSpPr>
        <p:spPr>
          <a:xfrm>
            <a:off x="5511402" y="1913550"/>
            <a:ext cx="695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</a:t>
            </a:r>
            <a:r>
              <a:rPr lang="en"/>
              <a:t>0.2</a:t>
            </a:r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7767838" y="1182050"/>
            <a:ext cx="591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7796938" y="1978000"/>
            <a:ext cx="591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0.7</a:t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5010750" y="2457875"/>
            <a:ext cx="2502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Likelihood</a:t>
            </a:r>
            <a:r>
              <a:rPr lang="en"/>
              <a:t> = 0.7*0.8*0.8*0.7</a:t>
            </a:r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068" y="2930142"/>
            <a:ext cx="661013" cy="67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076" y="3650299"/>
            <a:ext cx="661000" cy="72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242" y="2974511"/>
            <a:ext cx="661014" cy="61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5251" y="3703848"/>
            <a:ext cx="661000" cy="66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5375" y="2974500"/>
            <a:ext cx="734908" cy="2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7"/>
          <p:cNvCxnSpPr/>
          <p:nvPr/>
        </p:nvCxnSpPr>
        <p:spPr>
          <a:xfrm>
            <a:off x="4804075" y="3280400"/>
            <a:ext cx="5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5" name="Google Shape;24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1100" y="2974500"/>
            <a:ext cx="591875" cy="33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7"/>
          <p:cNvCxnSpPr/>
          <p:nvPr/>
        </p:nvCxnSpPr>
        <p:spPr>
          <a:xfrm>
            <a:off x="7101100" y="3338850"/>
            <a:ext cx="5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7" name="Google Shape;24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1100" y="3757375"/>
            <a:ext cx="591875" cy="33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7"/>
          <p:cNvCxnSpPr/>
          <p:nvPr/>
        </p:nvCxnSpPr>
        <p:spPr>
          <a:xfrm>
            <a:off x="7101100" y="4121725"/>
            <a:ext cx="5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675" y="3770437"/>
            <a:ext cx="734908" cy="2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7"/>
          <p:cNvCxnSpPr/>
          <p:nvPr/>
        </p:nvCxnSpPr>
        <p:spPr>
          <a:xfrm>
            <a:off x="4831375" y="4076338"/>
            <a:ext cx="5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7"/>
          <p:cNvSpPr txBox="1"/>
          <p:nvPr/>
        </p:nvSpPr>
        <p:spPr>
          <a:xfrm>
            <a:off x="5494052" y="3091050"/>
            <a:ext cx="660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1-0.8</a:t>
            </a:r>
            <a:endParaRPr/>
          </a:p>
        </p:txBody>
      </p:sp>
      <p:sp>
        <p:nvSpPr>
          <p:cNvPr id="252" name="Google Shape;252;p27"/>
          <p:cNvSpPr txBox="1"/>
          <p:nvPr/>
        </p:nvSpPr>
        <p:spPr>
          <a:xfrm>
            <a:off x="5511377" y="3888000"/>
            <a:ext cx="695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1-0.9</a:t>
            </a:r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5010750" y="4566350"/>
            <a:ext cx="2502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Likelihood = 0.2*0.1*0.2*0.4</a:t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7753438" y="3146300"/>
            <a:ext cx="591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0.2</a:t>
            </a:r>
            <a:endParaRPr/>
          </a:p>
        </p:txBody>
      </p:sp>
      <p:sp>
        <p:nvSpPr>
          <p:cNvPr id="255" name="Google Shape;255;p27"/>
          <p:cNvSpPr txBox="1"/>
          <p:nvPr/>
        </p:nvSpPr>
        <p:spPr>
          <a:xfrm>
            <a:off x="7782538" y="3942250"/>
            <a:ext cx="591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17225" y="2915675"/>
            <a:ext cx="2814000" cy="1891500"/>
          </a:xfrm>
          <a:prstGeom prst="wedgeRectCallout">
            <a:avLst>
              <a:gd fmla="val 106132" name="adj1"/>
              <a:gd fmla="val -62042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find the value of theta to get the </a:t>
            </a:r>
            <a:r>
              <a:rPr b="1" lang="en"/>
              <a:t>maximum</a:t>
            </a:r>
            <a:r>
              <a:rPr lang="en"/>
              <a:t> likelihood. This type of problem is called optimization problem.</a:t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5481975" y="265475"/>
            <a:ext cx="1141500" cy="696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Likelihood to be male</a:t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7026250" y="248975"/>
            <a:ext cx="1319100" cy="696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Likelihood to be female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2208863"/>
            <a:ext cx="60769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993" y="1108342"/>
            <a:ext cx="661013" cy="67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167" y="1152711"/>
            <a:ext cx="661014" cy="61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5300" y="1152700"/>
            <a:ext cx="734908" cy="2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8"/>
          <p:cNvCxnSpPr/>
          <p:nvPr/>
        </p:nvCxnSpPr>
        <p:spPr>
          <a:xfrm>
            <a:off x="3344000" y="1458600"/>
            <a:ext cx="5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8" name="Google Shape;26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1025" y="1152700"/>
            <a:ext cx="591875" cy="33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8"/>
          <p:cNvCxnSpPr/>
          <p:nvPr/>
        </p:nvCxnSpPr>
        <p:spPr>
          <a:xfrm>
            <a:off x="5641025" y="1517050"/>
            <a:ext cx="57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8"/>
          <p:cNvSpPr txBox="1"/>
          <p:nvPr/>
        </p:nvSpPr>
        <p:spPr>
          <a:xfrm>
            <a:off x="4033977" y="1269250"/>
            <a:ext cx="660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1-0.3</a:t>
            </a:r>
            <a:endParaRPr/>
          </a:p>
        </p:txBody>
      </p:sp>
      <p:sp>
        <p:nvSpPr>
          <p:cNvPr id="271" name="Google Shape;271;p28"/>
          <p:cNvSpPr txBox="1"/>
          <p:nvPr/>
        </p:nvSpPr>
        <p:spPr>
          <a:xfrm>
            <a:off x="6307738" y="1334700"/>
            <a:ext cx="591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</p:txBody>
      </p:sp>
      <p:sp>
        <p:nvSpPr>
          <p:cNvPr id="272" name="Google Shape;272;p28"/>
          <p:cNvSpPr txBox="1"/>
          <p:nvPr/>
        </p:nvSpPr>
        <p:spPr>
          <a:xfrm>
            <a:off x="477850" y="212375"/>
            <a:ext cx="7911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The math behind the magic</a:t>
            </a:r>
            <a:endParaRPr/>
          </a:p>
        </p:txBody>
      </p:sp>
      <p:sp>
        <p:nvSpPr>
          <p:cNvPr id="273" name="Google Shape;273;p28"/>
          <p:cNvSpPr/>
          <p:nvPr/>
        </p:nvSpPr>
        <p:spPr>
          <a:xfrm>
            <a:off x="1174700" y="1127650"/>
            <a:ext cx="796500" cy="531000"/>
          </a:xfrm>
          <a:prstGeom prst="wedgeRectCallout">
            <a:avLst>
              <a:gd fmla="val 108318" name="adj1"/>
              <a:gd fmla="val 76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y=0</a:t>
            </a:r>
            <a:endParaRPr/>
          </a:p>
        </p:txBody>
      </p:sp>
      <p:sp>
        <p:nvSpPr>
          <p:cNvPr id="274" name="Google Shape;274;p28"/>
          <p:cNvSpPr/>
          <p:nvPr/>
        </p:nvSpPr>
        <p:spPr>
          <a:xfrm>
            <a:off x="6850575" y="803700"/>
            <a:ext cx="796500" cy="531000"/>
          </a:xfrm>
          <a:prstGeom prst="wedgeRectCallout">
            <a:avLst>
              <a:gd fmla="val -112671" name="adj1"/>
              <a:gd fmla="val 498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y=1</a:t>
            </a:r>
            <a:endParaRPr/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0625" y="3200998"/>
            <a:ext cx="67627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/>
        </p:nvSpPr>
        <p:spPr>
          <a:xfrm>
            <a:off x="477850" y="212375"/>
            <a:ext cx="7911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The math behind the magic</a:t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63" y="1385200"/>
            <a:ext cx="7838676" cy="28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00" y="2123774"/>
            <a:ext cx="5567499" cy="25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477850" y="212375"/>
            <a:ext cx="7911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The math behind the magic</a:t>
            </a:r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625" y="909275"/>
            <a:ext cx="6762750" cy="113196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/>
          <p:nvPr/>
        </p:nvSpPr>
        <p:spPr>
          <a:xfrm>
            <a:off x="6046100" y="2123750"/>
            <a:ext cx="2827200" cy="2594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move theta to opposite direction of the gradient!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38" y="986523"/>
            <a:ext cx="5063125" cy="383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/>
          <p:nvPr/>
        </p:nvSpPr>
        <p:spPr>
          <a:xfrm>
            <a:off x="2273125" y="1393725"/>
            <a:ext cx="4632300" cy="267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250" y="1887350"/>
            <a:ext cx="421005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/>
        </p:nvSpPr>
        <p:spPr>
          <a:xfrm>
            <a:off x="477850" y="212375"/>
            <a:ext cx="7911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The math behind the magic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6925"/>
            <a:ext cx="9144000" cy="583733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561125" y="135075"/>
            <a:ext cx="4301700" cy="267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Protesters hold images of Amazon CEO at Amazon Headquarter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and complain its facial recognition system (Oct. 31, 2018, in Seattle.)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/>
          <p:nvPr/>
        </p:nvSpPr>
        <p:spPr>
          <a:xfrm>
            <a:off x="1075150" y="378300"/>
            <a:ext cx="6862500" cy="424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Randomly set 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Loop (a lot of times):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Compute the gradient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2400"/>
              <a:t>w</a:t>
            </a:r>
            <a:r>
              <a:rPr lang="en" sz="2400"/>
              <a:t> = w - 0.01 * gradient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// you found the best w!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/>
        </p:nvSpPr>
        <p:spPr>
          <a:xfrm>
            <a:off x="358500" y="1236525"/>
            <a:ext cx="8427000" cy="3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machine learning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facial recognition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 sz="3000"/>
              <a:t>What does “AI is biased” mean?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to fix biased AI?</a:t>
            </a:r>
            <a:endParaRPr sz="3000"/>
          </a:p>
        </p:txBody>
      </p:sp>
      <p:sp>
        <p:nvSpPr>
          <p:cNvPr id="308" name="Google Shape;308;p33"/>
          <p:cNvSpPr txBox="1"/>
          <p:nvPr/>
        </p:nvSpPr>
        <p:spPr>
          <a:xfrm>
            <a:off x="301325" y="322125"/>
            <a:ext cx="8427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Roadmap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Google Shape;313;p34"/>
          <p:cNvCxnSpPr/>
          <p:nvPr/>
        </p:nvCxnSpPr>
        <p:spPr>
          <a:xfrm>
            <a:off x="1116300" y="4566397"/>
            <a:ext cx="69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4"/>
          <p:cNvCxnSpPr/>
          <p:nvPr/>
        </p:nvCxnSpPr>
        <p:spPr>
          <a:xfrm rot="10800000">
            <a:off x="1628586" y="795954"/>
            <a:ext cx="0" cy="40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822" y="1527242"/>
            <a:ext cx="577384" cy="58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520" y="1801459"/>
            <a:ext cx="528378" cy="53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195" y="1212835"/>
            <a:ext cx="528374" cy="53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2538" y="3066215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7913" y="3333374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1246" y="2590117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3841" y="2442060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152" y="3120620"/>
            <a:ext cx="577395" cy="631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34"/>
          <p:cNvCxnSpPr/>
          <p:nvPr/>
        </p:nvCxnSpPr>
        <p:spPr>
          <a:xfrm flipH="1" rot="10800000">
            <a:off x="3316931" y="912750"/>
            <a:ext cx="1851300" cy="408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4" name="Google Shape;32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5810" y="2563726"/>
            <a:ext cx="631673" cy="63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0776" y="3310216"/>
            <a:ext cx="661013" cy="65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41468" y="3195417"/>
            <a:ext cx="661013" cy="67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0666" y="3671873"/>
            <a:ext cx="661013" cy="69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0549" y="2590129"/>
            <a:ext cx="631670" cy="6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59244" y="1220208"/>
            <a:ext cx="577416" cy="52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17445" y="1851477"/>
            <a:ext cx="661013" cy="59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62248" y="2228128"/>
            <a:ext cx="631670" cy="56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1628" y="2495934"/>
            <a:ext cx="528374" cy="52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22267" y="2332548"/>
            <a:ext cx="661014" cy="61177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/>
          <p:nvPr/>
        </p:nvSpPr>
        <p:spPr>
          <a:xfrm>
            <a:off x="519600" y="151850"/>
            <a:ext cx="8104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What does “AI is biased” mean?</a:t>
            </a:r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7327000" y="4632475"/>
            <a:ext cx="1148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Nose size</a:t>
            </a:r>
            <a:endParaRPr/>
          </a:p>
        </p:txBody>
      </p:sp>
      <p:sp>
        <p:nvSpPr>
          <p:cNvPr id="336" name="Google Shape;336;p34"/>
          <p:cNvSpPr txBox="1"/>
          <p:nvPr/>
        </p:nvSpPr>
        <p:spPr>
          <a:xfrm>
            <a:off x="484475" y="849500"/>
            <a:ext cx="1002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 txBox="1"/>
          <p:nvPr/>
        </p:nvSpPr>
        <p:spPr>
          <a:xfrm>
            <a:off x="570875" y="795950"/>
            <a:ext cx="829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35"/>
          <p:cNvCxnSpPr/>
          <p:nvPr/>
        </p:nvCxnSpPr>
        <p:spPr>
          <a:xfrm>
            <a:off x="1116300" y="4566397"/>
            <a:ext cx="69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35"/>
          <p:cNvCxnSpPr/>
          <p:nvPr/>
        </p:nvCxnSpPr>
        <p:spPr>
          <a:xfrm rot="10800000">
            <a:off x="1628586" y="795954"/>
            <a:ext cx="0" cy="40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822" y="1527242"/>
            <a:ext cx="577384" cy="58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520" y="1801459"/>
            <a:ext cx="528378" cy="53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195" y="1212835"/>
            <a:ext cx="528374" cy="53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502538" y="3066215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6097913" y="3333374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791246" y="2590117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213841" y="2442060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4907152" y="3120620"/>
            <a:ext cx="577395" cy="631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35"/>
          <p:cNvCxnSpPr/>
          <p:nvPr/>
        </p:nvCxnSpPr>
        <p:spPr>
          <a:xfrm flipH="1" rot="10800000">
            <a:off x="3316931" y="912750"/>
            <a:ext cx="1851300" cy="408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3" name="Google Shape;353;p35"/>
          <p:cNvPicPr preferRelativeResize="0"/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4545810" y="2563726"/>
            <a:ext cx="631673" cy="63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0776" y="3310216"/>
            <a:ext cx="661013" cy="65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4241468" y="3195417"/>
            <a:ext cx="661013" cy="67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5"/>
          <p:cNvPicPr preferRelativeResize="0"/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5480666" y="3671873"/>
            <a:ext cx="661013" cy="69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0549" y="2590129"/>
            <a:ext cx="631670" cy="6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59244" y="1220208"/>
            <a:ext cx="577416" cy="52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17445" y="1851477"/>
            <a:ext cx="661013" cy="59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62248" y="2228128"/>
            <a:ext cx="631670" cy="56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1628" y="2495934"/>
            <a:ext cx="528374" cy="52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22267" y="2332548"/>
            <a:ext cx="661014" cy="61177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 txBox="1"/>
          <p:nvPr/>
        </p:nvSpPr>
        <p:spPr>
          <a:xfrm>
            <a:off x="519600" y="151850"/>
            <a:ext cx="8104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What does “AI is biased” mean?</a:t>
            </a:r>
            <a:endParaRPr/>
          </a:p>
        </p:txBody>
      </p:sp>
      <p:sp>
        <p:nvSpPr>
          <p:cNvPr id="364" name="Google Shape;364;p35"/>
          <p:cNvSpPr txBox="1"/>
          <p:nvPr/>
        </p:nvSpPr>
        <p:spPr>
          <a:xfrm>
            <a:off x="7327000" y="4632475"/>
            <a:ext cx="1148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Nose size</a:t>
            </a:r>
            <a:endParaRPr/>
          </a:p>
        </p:txBody>
      </p:sp>
      <p:sp>
        <p:nvSpPr>
          <p:cNvPr id="365" name="Google Shape;365;p35"/>
          <p:cNvSpPr txBox="1"/>
          <p:nvPr/>
        </p:nvSpPr>
        <p:spPr>
          <a:xfrm>
            <a:off x="484475" y="849500"/>
            <a:ext cx="1002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"/>
          <p:cNvSpPr txBox="1"/>
          <p:nvPr/>
        </p:nvSpPr>
        <p:spPr>
          <a:xfrm>
            <a:off x="570875" y="795950"/>
            <a:ext cx="829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beauty</a:t>
            </a:r>
            <a:endParaRPr/>
          </a:p>
        </p:txBody>
      </p:sp>
      <p:sp>
        <p:nvSpPr>
          <p:cNvPr id="367" name="Google Shape;367;p35"/>
          <p:cNvSpPr/>
          <p:nvPr/>
        </p:nvSpPr>
        <p:spPr>
          <a:xfrm>
            <a:off x="6350000" y="1135950"/>
            <a:ext cx="2208300" cy="1114800"/>
          </a:xfrm>
          <a:prstGeom prst="wedgeRectCallout">
            <a:avLst>
              <a:gd fmla="val -113900" name="adj1"/>
              <a:gd fmla="val 31642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 longer the best decision boundary!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36"/>
          <p:cNvCxnSpPr/>
          <p:nvPr/>
        </p:nvCxnSpPr>
        <p:spPr>
          <a:xfrm>
            <a:off x="1116300" y="4566397"/>
            <a:ext cx="69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6"/>
          <p:cNvCxnSpPr/>
          <p:nvPr/>
        </p:nvCxnSpPr>
        <p:spPr>
          <a:xfrm rot="10800000">
            <a:off x="1628586" y="795954"/>
            <a:ext cx="0" cy="40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822" y="1527242"/>
            <a:ext cx="577384" cy="58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520" y="1801459"/>
            <a:ext cx="528378" cy="53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195" y="1212835"/>
            <a:ext cx="528374" cy="53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502538" y="3066215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6097913" y="3333374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791246" y="2590117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213841" y="2442060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4907152" y="3120620"/>
            <a:ext cx="577395" cy="631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36"/>
          <p:cNvCxnSpPr/>
          <p:nvPr/>
        </p:nvCxnSpPr>
        <p:spPr>
          <a:xfrm flipH="1" rot="10800000">
            <a:off x="4307956" y="961075"/>
            <a:ext cx="1851300" cy="408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3" name="Google Shape;383;p36"/>
          <p:cNvPicPr preferRelativeResize="0"/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4545810" y="2563726"/>
            <a:ext cx="631673" cy="63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0776" y="3310216"/>
            <a:ext cx="661013" cy="65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6"/>
          <p:cNvPicPr preferRelativeResize="0"/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4241468" y="3195417"/>
            <a:ext cx="661013" cy="67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5480666" y="3671873"/>
            <a:ext cx="661013" cy="69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0549" y="2590129"/>
            <a:ext cx="631670" cy="6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59244" y="1220208"/>
            <a:ext cx="577416" cy="52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17445" y="1851477"/>
            <a:ext cx="661013" cy="59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62248" y="2228128"/>
            <a:ext cx="631670" cy="56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1628" y="2495934"/>
            <a:ext cx="528374" cy="52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22267" y="2332548"/>
            <a:ext cx="661014" cy="61177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/>
        </p:nvSpPr>
        <p:spPr>
          <a:xfrm>
            <a:off x="519600" y="151850"/>
            <a:ext cx="8104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What does “AI is biased” mean?</a:t>
            </a:r>
            <a:endParaRPr/>
          </a:p>
        </p:txBody>
      </p:sp>
      <p:sp>
        <p:nvSpPr>
          <p:cNvPr id="394" name="Google Shape;394;p36"/>
          <p:cNvSpPr txBox="1"/>
          <p:nvPr/>
        </p:nvSpPr>
        <p:spPr>
          <a:xfrm>
            <a:off x="7327000" y="4632475"/>
            <a:ext cx="1148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Nose size</a:t>
            </a:r>
            <a:endParaRPr/>
          </a:p>
        </p:txBody>
      </p:sp>
      <p:sp>
        <p:nvSpPr>
          <p:cNvPr id="395" name="Google Shape;395;p36"/>
          <p:cNvSpPr txBox="1"/>
          <p:nvPr/>
        </p:nvSpPr>
        <p:spPr>
          <a:xfrm>
            <a:off x="484475" y="849500"/>
            <a:ext cx="1002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 txBox="1"/>
          <p:nvPr/>
        </p:nvSpPr>
        <p:spPr>
          <a:xfrm>
            <a:off x="570875" y="795950"/>
            <a:ext cx="829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beauty</a:t>
            </a:r>
            <a:endParaRPr/>
          </a:p>
        </p:txBody>
      </p:sp>
      <p:sp>
        <p:nvSpPr>
          <p:cNvPr id="397" name="Google Shape;397;p36"/>
          <p:cNvSpPr/>
          <p:nvPr/>
        </p:nvSpPr>
        <p:spPr>
          <a:xfrm>
            <a:off x="6752175" y="945450"/>
            <a:ext cx="1785000" cy="952500"/>
          </a:xfrm>
          <a:prstGeom prst="wedgeRectCallout">
            <a:avLst>
              <a:gd fmla="val -95457" name="adj1"/>
              <a:gd fmla="val 32963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decision boundary</a:t>
            </a:r>
            <a:endParaRPr/>
          </a:p>
        </p:txBody>
      </p:sp>
      <p:sp>
        <p:nvSpPr>
          <p:cNvPr id="398" name="Google Shape;398;p36"/>
          <p:cNvSpPr/>
          <p:nvPr/>
        </p:nvSpPr>
        <p:spPr>
          <a:xfrm>
            <a:off x="844500" y="3234438"/>
            <a:ext cx="2796900" cy="1567800"/>
          </a:xfrm>
          <a:prstGeom prst="wedgeRectCallout">
            <a:avLst>
              <a:gd fmla="val 75200" name="adj1"/>
              <a:gd fmla="val -4839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Faces that were recognized as males will now be classified as females because it’s on the left side of the decision boundary!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37"/>
          <p:cNvCxnSpPr/>
          <p:nvPr/>
        </p:nvCxnSpPr>
        <p:spPr>
          <a:xfrm>
            <a:off x="1116300" y="4566397"/>
            <a:ext cx="69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7"/>
          <p:cNvCxnSpPr/>
          <p:nvPr/>
        </p:nvCxnSpPr>
        <p:spPr>
          <a:xfrm rot="10800000">
            <a:off x="1628586" y="795954"/>
            <a:ext cx="0" cy="40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7"/>
          <p:cNvCxnSpPr/>
          <p:nvPr/>
        </p:nvCxnSpPr>
        <p:spPr>
          <a:xfrm flipH="1" rot="10800000">
            <a:off x="4307956" y="961075"/>
            <a:ext cx="1851300" cy="408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6" name="Google Shape;406;p3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545810" y="2563726"/>
            <a:ext cx="631673" cy="63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241468" y="3195417"/>
            <a:ext cx="661013" cy="673723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/>
          <p:nvPr/>
        </p:nvSpPr>
        <p:spPr>
          <a:xfrm>
            <a:off x="519600" y="151850"/>
            <a:ext cx="8104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What does “AI is biased” mean?</a:t>
            </a:r>
            <a:endParaRPr/>
          </a:p>
        </p:txBody>
      </p:sp>
      <p:sp>
        <p:nvSpPr>
          <p:cNvPr id="409" name="Google Shape;409;p37"/>
          <p:cNvSpPr txBox="1"/>
          <p:nvPr/>
        </p:nvSpPr>
        <p:spPr>
          <a:xfrm>
            <a:off x="7327000" y="4632475"/>
            <a:ext cx="1148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Nose size</a:t>
            </a:r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484475" y="849500"/>
            <a:ext cx="1002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7"/>
          <p:cNvSpPr txBox="1"/>
          <p:nvPr/>
        </p:nvSpPr>
        <p:spPr>
          <a:xfrm>
            <a:off x="570875" y="795950"/>
            <a:ext cx="829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beauty</a:t>
            </a:r>
            <a:endParaRPr/>
          </a:p>
        </p:txBody>
      </p:sp>
      <p:pic>
        <p:nvPicPr>
          <p:cNvPr id="412" name="Google Shape;4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73" y="1397114"/>
            <a:ext cx="631673" cy="63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798" y="2563726"/>
            <a:ext cx="631673" cy="63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/>
          <p:nvPr/>
        </p:nvSpPr>
        <p:spPr>
          <a:xfrm>
            <a:off x="358500" y="1236525"/>
            <a:ext cx="8427000" cy="3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machine learning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facial recognition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What does “AI is biased” mean?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 sz="3000"/>
              <a:t>How to fix biased AI?</a:t>
            </a:r>
            <a:endParaRPr b="1" sz="3000"/>
          </a:p>
        </p:txBody>
      </p:sp>
      <p:sp>
        <p:nvSpPr>
          <p:cNvPr id="419" name="Google Shape;419;p38"/>
          <p:cNvSpPr txBox="1"/>
          <p:nvPr/>
        </p:nvSpPr>
        <p:spPr>
          <a:xfrm>
            <a:off x="301325" y="322125"/>
            <a:ext cx="8427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Roadmap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p39"/>
          <p:cNvCxnSpPr/>
          <p:nvPr/>
        </p:nvCxnSpPr>
        <p:spPr>
          <a:xfrm>
            <a:off x="1116300" y="4566397"/>
            <a:ext cx="69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39"/>
          <p:cNvCxnSpPr/>
          <p:nvPr/>
        </p:nvCxnSpPr>
        <p:spPr>
          <a:xfrm rot="10800000">
            <a:off x="1628586" y="795954"/>
            <a:ext cx="0" cy="40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6" name="Google Shape;4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822" y="1527242"/>
            <a:ext cx="577384" cy="58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520" y="1801459"/>
            <a:ext cx="528378" cy="53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195" y="1212835"/>
            <a:ext cx="528374" cy="53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9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502538" y="3066215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9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6097913" y="3333374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9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791246" y="2590117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9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213841" y="2442060"/>
            <a:ext cx="577395" cy="6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9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4907152" y="3120620"/>
            <a:ext cx="577395" cy="631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39"/>
          <p:cNvCxnSpPr/>
          <p:nvPr/>
        </p:nvCxnSpPr>
        <p:spPr>
          <a:xfrm flipH="1" rot="10800000">
            <a:off x="4307956" y="961075"/>
            <a:ext cx="1851300" cy="408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5" name="Google Shape;435;p39"/>
          <p:cNvPicPr preferRelativeResize="0"/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4545810" y="2563726"/>
            <a:ext cx="631673" cy="63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0776" y="3310216"/>
            <a:ext cx="661013" cy="65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9"/>
          <p:cNvPicPr preferRelativeResize="0"/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4241468" y="3195417"/>
            <a:ext cx="661013" cy="67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9"/>
          <p:cNvPicPr preferRelativeResize="0"/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5480666" y="3671873"/>
            <a:ext cx="661013" cy="69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0549" y="2590129"/>
            <a:ext cx="631670" cy="6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59244" y="1220208"/>
            <a:ext cx="577416" cy="52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17445" y="1851477"/>
            <a:ext cx="661013" cy="59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62248" y="2228128"/>
            <a:ext cx="631670" cy="56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1628" y="2495934"/>
            <a:ext cx="528374" cy="52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22267" y="2332548"/>
            <a:ext cx="661014" cy="61177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9"/>
          <p:cNvSpPr txBox="1"/>
          <p:nvPr/>
        </p:nvSpPr>
        <p:spPr>
          <a:xfrm>
            <a:off x="519600" y="151850"/>
            <a:ext cx="8104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How to fix biased AI?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7327000" y="4632475"/>
            <a:ext cx="1148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Nose size</a:t>
            </a:r>
            <a:endParaRPr/>
          </a:p>
        </p:txBody>
      </p:sp>
      <p:sp>
        <p:nvSpPr>
          <p:cNvPr id="447" name="Google Shape;447;p39"/>
          <p:cNvSpPr txBox="1"/>
          <p:nvPr/>
        </p:nvSpPr>
        <p:spPr>
          <a:xfrm>
            <a:off x="484475" y="849500"/>
            <a:ext cx="1002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9"/>
          <p:cNvSpPr txBox="1"/>
          <p:nvPr/>
        </p:nvSpPr>
        <p:spPr>
          <a:xfrm>
            <a:off x="570875" y="795950"/>
            <a:ext cx="829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beauty</a:t>
            </a:r>
            <a:endParaRPr/>
          </a:p>
        </p:txBody>
      </p:sp>
      <p:sp>
        <p:nvSpPr>
          <p:cNvPr id="449" name="Google Shape;449;p39"/>
          <p:cNvSpPr/>
          <p:nvPr/>
        </p:nvSpPr>
        <p:spPr>
          <a:xfrm>
            <a:off x="4896550" y="479775"/>
            <a:ext cx="3697200" cy="177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different classes are identically distributed. (e.g. there are 8 female faces and 2 male faces right now. This is not good!)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/>
          <p:nvPr/>
        </p:nvSpPr>
        <p:spPr>
          <a:xfrm>
            <a:off x="891900" y="461250"/>
            <a:ext cx="7360200" cy="4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References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“Amazon Face-Detection Technology Shows Gender and Racial Bias, Researchers Say.” CBS News, CBS Interactive, 26 Jan. 2019, </a:t>
            </a:r>
            <a:r>
              <a:rPr lang="en" u="sng">
                <a:solidFill>
                  <a:srgbClr val="1155CC"/>
                </a:solidFill>
                <a:hlinkClick r:id="rId3"/>
              </a:rPr>
              <a:t>www.cbsnews.com/news/amazon-face-detection-technology-shows-gender-racial-bias-researchers-say/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Daumé, Hal. “A Course in Machine Learning.” A Course in Machine Learning, </a:t>
            </a:r>
            <a:r>
              <a:rPr lang="en" u="sng">
                <a:solidFill>
                  <a:srgbClr val="1155CC"/>
                </a:solidFill>
                <a:hlinkClick r:id="rId4"/>
              </a:rPr>
              <a:t>http://ciml.info/dl/v0_9/ciml-v0_9-ch06.pdf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Namee, Mac B et al.“The problem of bias in training data in regression problems in medical decision support.” </a:t>
            </a:r>
            <a:r>
              <a:rPr lang="en" u="sng">
                <a:solidFill>
                  <a:srgbClr val="1155CC"/>
                </a:solidFill>
                <a:hlinkClick r:id="rId5"/>
              </a:rPr>
              <a:t>www.scss.tcd.ie/publications/tech-reports/reports.00/TCD-CS-2000-58.pdf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Google Shape;66;p15"/>
          <p:cNvGraphicFramePr/>
          <p:nvPr/>
        </p:nvGraphicFramePr>
        <p:xfrm>
          <a:off x="0" y="-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{008EF623-E329-4415-A43D-F650085627A6}</a:tableStyleId>
              </a:tblPr>
              <a:tblGrid>
                <a:gridCol w="2745825"/>
                <a:gridCol w="2745825"/>
              </a:tblGrid>
              <a:tr h="125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Subject</a:t>
                      </a:r>
                      <a:endParaRPr b="1" sz="2400"/>
                    </a:p>
                  </a:txBody>
                  <a:tcPr marT="63500" marB="63500" marR="63500" marL="63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Error Rate (misclassified as opposite sex)</a:t>
                      </a:r>
                      <a:endParaRPr b="1" sz="2400"/>
                    </a:p>
                  </a:txBody>
                  <a:tcPr marT="63500" marB="63500" marR="63500" marL="63500" anchor="ctr"/>
                </a:tc>
              </a:tr>
              <a:tr h="882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Darker-skinned women</a:t>
                      </a:r>
                      <a:endParaRPr sz="2400"/>
                    </a:p>
                  </a:txBody>
                  <a:tcPr marT="63500" marB="63500" marR="63500" marL="63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3500" marB="63500" marR="63500" marL="63500" anchor="ctr"/>
                </a:tc>
              </a:tr>
              <a:tr h="1001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Lighter-skinned women</a:t>
                      </a:r>
                      <a:endParaRPr sz="2400"/>
                    </a:p>
                  </a:txBody>
                  <a:tcPr marT="63500" marB="63500" marR="63500" marL="63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3500" marB="63500" marR="63500" marL="63500" anchor="ctr"/>
                </a:tc>
              </a:tr>
              <a:tr h="1001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Darker-skinned men</a:t>
                      </a:r>
                      <a:endParaRPr sz="2400"/>
                    </a:p>
                  </a:txBody>
                  <a:tcPr marT="63500" marB="63500" marR="63500" marL="63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3500" marB="63500" marR="63500" marL="63500" anchor="ctr"/>
                </a:tc>
              </a:tr>
              <a:tr h="1001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lighter-skinned men</a:t>
                      </a:r>
                      <a:endParaRPr sz="2400"/>
                    </a:p>
                  </a:txBody>
                  <a:tcPr marT="63500" marB="63500" marR="63500" marL="635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67" name="Google Shape;67;p15"/>
          <p:cNvSpPr/>
          <p:nvPr/>
        </p:nvSpPr>
        <p:spPr>
          <a:xfrm>
            <a:off x="5538225" y="176550"/>
            <a:ext cx="3553800" cy="1963800"/>
          </a:xfrm>
          <a:prstGeom prst="wedgeRectCallout">
            <a:avLst>
              <a:gd fmla="val -59357" name="adj1"/>
              <a:gd fmla="val -185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AI can learn biased from human creators. What potential risks can this cause?</a:t>
            </a:r>
            <a:endParaRPr sz="1800"/>
          </a:p>
        </p:txBody>
      </p:sp>
      <p:sp>
        <p:nvSpPr>
          <p:cNvPr id="68" name="Google Shape;68;p15"/>
          <p:cNvSpPr/>
          <p:nvPr/>
        </p:nvSpPr>
        <p:spPr>
          <a:xfrm>
            <a:off x="5574675" y="2919850"/>
            <a:ext cx="3480900" cy="206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Biased AI can be a threat to civil liberties. Biased AI can be abused to promote gender and racial discrimination.</a:t>
            </a:r>
            <a:endParaRPr sz="1800"/>
          </a:p>
        </p:txBody>
      </p:sp>
      <p:sp>
        <p:nvSpPr>
          <p:cNvPr id="69" name="Google Shape;69;p15"/>
          <p:cNvSpPr/>
          <p:nvPr/>
        </p:nvSpPr>
        <p:spPr>
          <a:xfrm rot="5400000">
            <a:off x="7008525" y="2306750"/>
            <a:ext cx="613200" cy="4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3111475" y="4332250"/>
            <a:ext cx="2010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0%</a:t>
            </a:r>
            <a:endParaRPr sz="2400"/>
          </a:p>
        </p:txBody>
      </p:sp>
      <p:sp>
        <p:nvSpPr>
          <p:cNvPr id="71" name="Google Shape;71;p15"/>
          <p:cNvSpPr txBox="1"/>
          <p:nvPr/>
        </p:nvSpPr>
        <p:spPr>
          <a:xfrm>
            <a:off x="3111475" y="3313425"/>
            <a:ext cx="2010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r>
              <a:rPr lang="en" sz="2400"/>
              <a:t>%</a:t>
            </a:r>
            <a:endParaRPr sz="2400"/>
          </a:p>
        </p:txBody>
      </p:sp>
      <p:sp>
        <p:nvSpPr>
          <p:cNvPr id="72" name="Google Shape;72;p15"/>
          <p:cNvSpPr txBox="1"/>
          <p:nvPr/>
        </p:nvSpPr>
        <p:spPr>
          <a:xfrm>
            <a:off x="3111475" y="2329900"/>
            <a:ext cx="2010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r>
              <a:rPr lang="en" sz="2400"/>
              <a:t>%</a:t>
            </a:r>
            <a:endParaRPr sz="2400"/>
          </a:p>
        </p:txBody>
      </p:sp>
      <p:sp>
        <p:nvSpPr>
          <p:cNvPr id="73" name="Google Shape;73;p15"/>
          <p:cNvSpPr txBox="1"/>
          <p:nvPr/>
        </p:nvSpPr>
        <p:spPr>
          <a:xfrm>
            <a:off x="3151000" y="1346375"/>
            <a:ext cx="2010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31</a:t>
            </a:r>
            <a:r>
              <a:rPr lang="en" sz="2400"/>
              <a:t>%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358500" y="1236525"/>
            <a:ext cx="8427000" cy="3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machine learning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facial recognition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What does “AI is biased” mean?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to fix biased AI?</a:t>
            </a:r>
            <a:endParaRPr sz="3000"/>
          </a:p>
        </p:txBody>
      </p:sp>
      <p:sp>
        <p:nvSpPr>
          <p:cNvPr id="79" name="Google Shape;79;p16"/>
          <p:cNvSpPr txBox="1"/>
          <p:nvPr/>
        </p:nvSpPr>
        <p:spPr>
          <a:xfrm>
            <a:off x="301325" y="322125"/>
            <a:ext cx="8427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Roadmap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358500" y="1236525"/>
            <a:ext cx="8427000" cy="3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 sz="3000"/>
              <a:t>How does machine learning work?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facial recognition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What does “AI is biased” mean?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to fix biased AI?</a:t>
            </a:r>
            <a:endParaRPr sz="3000"/>
          </a:p>
        </p:txBody>
      </p:sp>
      <p:sp>
        <p:nvSpPr>
          <p:cNvPr id="85" name="Google Shape;85;p17"/>
          <p:cNvSpPr txBox="1"/>
          <p:nvPr/>
        </p:nvSpPr>
        <p:spPr>
          <a:xfrm>
            <a:off x="301325" y="322125"/>
            <a:ext cx="8427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Roadmap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3415113" y="1666450"/>
            <a:ext cx="893700" cy="60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4365925" y="1273300"/>
            <a:ext cx="2369100" cy="138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6841500" y="1666450"/>
            <a:ext cx="893700" cy="60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7841688" y="1423900"/>
            <a:ext cx="1087800" cy="108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13" y="930450"/>
            <a:ext cx="3143485" cy="20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407400" y="205750"/>
            <a:ext cx="83292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How does machine learning work?</a:t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318575" y="3455700"/>
            <a:ext cx="2369100" cy="1389000"/>
          </a:xfrm>
          <a:prstGeom prst="wedgeRectCallout">
            <a:avLst>
              <a:gd fmla="val 20875" name="adj1"/>
              <a:gd fmla="val -78997" name="adj2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Collect the data we want the machine to learn. Each picture should be labeled as “male” or “female”.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2873500" y="3455700"/>
            <a:ext cx="2913900" cy="1389000"/>
          </a:xfrm>
          <a:prstGeom prst="wedgeRectCallout">
            <a:avLst>
              <a:gd fmla="val 35874" name="adj1"/>
              <a:gd fmla="val -101454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machine tries to figure out the pattern of the faces and the label. (e.g. many females have larger eyes, many males have bears)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6015600" y="3046150"/>
            <a:ext cx="2913900" cy="1798500"/>
          </a:xfrm>
          <a:prstGeom prst="wedgeRectCallout">
            <a:avLst>
              <a:gd fmla="val 30308" name="adj1"/>
              <a:gd fmla="val -73379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positive point for female feature.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negative point for male feature.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mouth       : 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Bear               : 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Beautiful skin : +1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Large eyes     : +1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...etc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4014825" y="1324025"/>
            <a:ext cx="1087800" cy="108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2990813" y="1654925"/>
            <a:ext cx="779400" cy="42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5294138" y="1654925"/>
            <a:ext cx="779400" cy="42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6371250" y="1509425"/>
            <a:ext cx="16833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Female!</a:t>
            </a:r>
            <a:endParaRPr sz="3000"/>
          </a:p>
        </p:txBody>
      </p:sp>
      <p:sp>
        <p:nvSpPr>
          <p:cNvPr id="107" name="Google Shape;107;p19"/>
          <p:cNvSpPr/>
          <p:nvPr/>
        </p:nvSpPr>
        <p:spPr>
          <a:xfrm>
            <a:off x="2867075" y="3062500"/>
            <a:ext cx="5601300" cy="1848300"/>
          </a:xfrm>
          <a:prstGeom prst="wedgeRectCallout">
            <a:avLst>
              <a:gd fmla="val -19786" name="adj1"/>
              <a:gd fmla="val -7584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Hmm… okay, you have a big mouth (-1),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 have a beautiful skin (+1),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 don’t have a bear (+1).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Total point is +1, which is greater than 0.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 are a female!</a:t>
            </a:r>
            <a:endParaRPr sz="1800"/>
          </a:p>
        </p:txBody>
      </p:sp>
      <p:sp>
        <p:nvSpPr>
          <p:cNvPr id="108" name="Google Shape;108;p19"/>
          <p:cNvSpPr/>
          <p:nvPr/>
        </p:nvSpPr>
        <p:spPr>
          <a:xfrm>
            <a:off x="749975" y="3062500"/>
            <a:ext cx="1745400" cy="1848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mouth       : 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Bear               : 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Beautiful skin : +1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Large eyes     : +1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407400" y="205750"/>
            <a:ext cx="83292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How does machine learning work?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425" y="1190363"/>
            <a:ext cx="1527950" cy="13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358500" y="1236525"/>
            <a:ext cx="8427000" cy="3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machine learning work?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 sz="3000"/>
              <a:t>How does facial recognition work?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What does “AI is biased” mean?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to fix biased AI?</a:t>
            </a:r>
            <a:endParaRPr sz="3000"/>
          </a:p>
        </p:txBody>
      </p:sp>
      <p:sp>
        <p:nvSpPr>
          <p:cNvPr id="116" name="Google Shape;116;p20"/>
          <p:cNvSpPr txBox="1"/>
          <p:nvPr/>
        </p:nvSpPr>
        <p:spPr>
          <a:xfrm>
            <a:off x="301325" y="322125"/>
            <a:ext cx="8427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Roadmap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500" y="1018175"/>
            <a:ext cx="1931650" cy="19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3583950" y="1679700"/>
            <a:ext cx="1537800" cy="6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519600" y="238475"/>
            <a:ext cx="8104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How does facial recognition work?</a:t>
            </a:r>
            <a:endParaRPr/>
          </a:p>
        </p:txBody>
      </p:sp>
      <p:cxnSp>
        <p:nvCxnSpPr>
          <p:cNvPr id="124" name="Google Shape;124;p21"/>
          <p:cNvCxnSpPr/>
          <p:nvPr/>
        </p:nvCxnSpPr>
        <p:spPr>
          <a:xfrm>
            <a:off x="5428875" y="1101700"/>
            <a:ext cx="2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1"/>
          <p:cNvCxnSpPr/>
          <p:nvPr/>
        </p:nvCxnSpPr>
        <p:spPr>
          <a:xfrm>
            <a:off x="5408975" y="1108350"/>
            <a:ext cx="0" cy="18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1"/>
          <p:cNvCxnSpPr/>
          <p:nvPr/>
        </p:nvCxnSpPr>
        <p:spPr>
          <a:xfrm>
            <a:off x="5408975" y="2973275"/>
            <a:ext cx="2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1"/>
          <p:cNvCxnSpPr/>
          <p:nvPr/>
        </p:nvCxnSpPr>
        <p:spPr>
          <a:xfrm>
            <a:off x="7180675" y="1101700"/>
            <a:ext cx="2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1"/>
          <p:cNvCxnSpPr/>
          <p:nvPr/>
        </p:nvCxnSpPr>
        <p:spPr>
          <a:xfrm>
            <a:off x="7386475" y="1105000"/>
            <a:ext cx="0" cy="18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7177375" y="2973275"/>
            <a:ext cx="2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1"/>
          <p:cNvSpPr txBox="1"/>
          <p:nvPr/>
        </p:nvSpPr>
        <p:spPr>
          <a:xfrm>
            <a:off x="5604675" y="1141525"/>
            <a:ext cx="15861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coord of nose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5634675" y="1578200"/>
            <a:ext cx="1479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coord of nose</a:t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5604675" y="1968375"/>
            <a:ext cx="15861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5604675" y="2576913"/>
            <a:ext cx="15861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coord of mouth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5604675" y="2134050"/>
            <a:ext cx="15861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</a:t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1546275" y="3185725"/>
            <a:ext cx="3882600" cy="1851600"/>
          </a:xfrm>
          <a:prstGeom prst="wedgeRectCallout">
            <a:avLst>
              <a:gd fmla="val 20193" name="adj1"/>
              <a:gd fmla="val -98034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computer, image is just a collection of pixels. It doesn’t know what an eye, nose or mouth are. We will convert the image to a vector, where each component represent a feature of the face.</a:t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6135475" y="3179025"/>
            <a:ext cx="2502000" cy="1851600"/>
          </a:xfrm>
          <a:prstGeom prst="wedgeRectCallout">
            <a:avLst>
              <a:gd fmla="val -25719" name="adj1"/>
              <a:gd fmla="val -62187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better machine learning algorithm such as neural network can further transform the features of coordinates into more abstract feature (e.g. size of nose, shape of face, etc.)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